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A750-F199-4742-8B6E-564AF40089A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59275-0823-493A-BA6D-321FB7F6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Writing Process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In Business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5257800" cy="10668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Choosing clear, precise words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010400" cy="45720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Clear writing creates meaningful images in the mind of the reader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Such writing is sparked by specific verbs, concrete nouns, and vivid adjectives</a:t>
            </a:r>
          </a:p>
          <a:p>
            <a:pPr algn="just">
              <a:buClr>
                <a:schemeClr val="tx2"/>
              </a:buClr>
            </a:pPr>
            <a:r>
              <a:rPr lang="en-US" sz="2800" b="1" dirty="0" smtClean="0">
                <a:solidFill>
                  <a:schemeClr val="tx1"/>
                </a:solidFill>
              </a:rPr>
              <a:t>e.g.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038600"/>
            <a:ext cx="6410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2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Designing Documents for readability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162800" cy="3505200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Employing White space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Empty space on a page is called </a:t>
            </a:r>
            <a:r>
              <a:rPr lang="en-US" sz="2800" dirty="0" smtClean="0">
                <a:solidFill>
                  <a:schemeClr val="tx2"/>
                </a:solidFill>
              </a:rPr>
              <a:t>white space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increase white space, use </a:t>
            </a:r>
            <a:r>
              <a:rPr lang="en-US" sz="2800" dirty="0" smtClean="0">
                <a:solidFill>
                  <a:schemeClr val="tx2"/>
                </a:solidFill>
              </a:rPr>
              <a:t>headings, bulleted </a:t>
            </a:r>
            <a:r>
              <a:rPr lang="en-US" sz="2800" dirty="0" smtClean="0">
                <a:solidFill>
                  <a:schemeClr val="tx1"/>
                </a:solidFill>
              </a:rPr>
              <a:t>or</a:t>
            </a:r>
            <a:r>
              <a:rPr lang="en-US" sz="2800" dirty="0" smtClean="0">
                <a:solidFill>
                  <a:schemeClr val="tx2"/>
                </a:solidFill>
              </a:rPr>
              <a:t> numbered lists, short paragraphs, </a:t>
            </a:r>
            <a:r>
              <a:rPr lang="en-US" sz="2800" dirty="0" smtClean="0">
                <a:solidFill>
                  <a:schemeClr val="tx1"/>
                </a:solidFill>
              </a:rPr>
              <a:t>and</a:t>
            </a:r>
            <a:r>
              <a:rPr lang="en-US" sz="2800" dirty="0" smtClean="0">
                <a:solidFill>
                  <a:schemeClr val="tx2"/>
                </a:solidFill>
              </a:rPr>
              <a:t> effective margins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Be sure, however, that each part of the divided paragraph has a topic sentence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7391400" cy="5181600"/>
          </a:xfrm>
        </p:spPr>
        <p:txBody>
          <a:bodyPr>
            <a:normAutofit/>
          </a:bodyPr>
          <a:lstStyle/>
          <a:p>
            <a:pPr marL="514350" indent="-514350" algn="just">
              <a:buClr>
                <a:schemeClr val="tx2"/>
              </a:buClr>
            </a:pPr>
            <a:r>
              <a:rPr lang="en-US" sz="2800" b="1" dirty="0" smtClean="0">
                <a:solidFill>
                  <a:schemeClr val="tx1"/>
                </a:solidFill>
              </a:rPr>
              <a:t>Understanding margins and text alignment</a:t>
            </a:r>
          </a:p>
          <a:p>
            <a:pPr marL="514350" indent="-5143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Business letters and memos usually have side margins of 1 to 1½ inches</a:t>
            </a:r>
          </a:p>
          <a:p>
            <a:pPr marL="514350" indent="-5143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Your word processing program probably offers these forms of margin alignment: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(a)</a:t>
            </a:r>
            <a:r>
              <a:rPr lang="en-US" sz="2400" dirty="0" smtClean="0">
                <a:solidFill>
                  <a:schemeClr val="tx1"/>
                </a:solidFill>
              </a:rPr>
              <a:t> lines aligned only at the left,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(b)</a:t>
            </a:r>
            <a:r>
              <a:rPr lang="en-US" sz="2400" dirty="0" smtClean="0">
                <a:solidFill>
                  <a:schemeClr val="tx1"/>
                </a:solidFill>
              </a:rPr>
              <a:t> lines aligned only at the right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(c)</a:t>
            </a:r>
            <a:r>
              <a:rPr lang="en-US" sz="2400" dirty="0" smtClean="0">
                <a:solidFill>
                  <a:schemeClr val="tx1"/>
                </a:solidFill>
              </a:rPr>
              <a:t> lines aligned at both left and right (</a:t>
            </a:r>
            <a:r>
              <a:rPr lang="en-US" sz="2400" i="1" dirty="0" smtClean="0">
                <a:solidFill>
                  <a:schemeClr val="tx1"/>
                </a:solidFill>
              </a:rPr>
              <a:t>justified)</a:t>
            </a:r>
          </a:p>
          <a:p>
            <a:pPr algn="just"/>
            <a:r>
              <a:rPr lang="en-US" sz="2400" i="1" dirty="0" smtClean="0">
                <a:solidFill>
                  <a:schemeClr val="tx1"/>
                </a:solidFill>
              </a:rPr>
              <a:t> 	</a:t>
            </a:r>
            <a:r>
              <a:rPr lang="en-US" sz="2400" dirty="0" smtClean="0">
                <a:solidFill>
                  <a:schemeClr val="tx2"/>
                </a:solidFill>
              </a:rPr>
              <a:t>(d)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centered lines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22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Designing Documents for readability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181600"/>
            <a:ext cx="2628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7239000" cy="47244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Choosing appropriate Typefaces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 typeface defines the shape of text characters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Most business messages use </a:t>
            </a:r>
            <a:r>
              <a:rPr lang="en-US" sz="2800" i="1" dirty="0" smtClean="0">
                <a:solidFill>
                  <a:schemeClr val="tx2"/>
                </a:solidFill>
              </a:rPr>
              <a:t>serif</a:t>
            </a:r>
            <a:r>
              <a:rPr lang="en-US" sz="2800" i="1" dirty="0" smtClean="0">
                <a:solidFill>
                  <a:schemeClr val="tx1"/>
                </a:solidFill>
              </a:rPr>
              <a:t> or </a:t>
            </a:r>
            <a:r>
              <a:rPr lang="en-US" sz="2800" i="1" dirty="0" smtClean="0">
                <a:solidFill>
                  <a:schemeClr val="tx2"/>
                </a:solidFill>
              </a:rPr>
              <a:t>sans serif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algn="just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22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Designing Documents for readability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0471"/>
          <a:stretch>
            <a:fillRect/>
          </a:stretch>
        </p:blipFill>
        <p:spPr bwMode="auto">
          <a:xfrm>
            <a:off x="266700" y="2895600"/>
            <a:ext cx="65913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2286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315200" cy="51816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Capitalizing on Type Fonts and sizes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Font</a:t>
            </a:r>
            <a:r>
              <a:rPr lang="en-US" sz="2400" dirty="0" smtClean="0">
                <a:solidFill>
                  <a:schemeClr val="tx1"/>
                </a:solidFill>
              </a:rPr>
              <a:t> refers to a specific typeface in a specific style, as shown in these examples,</a:t>
            </a:r>
          </a:p>
          <a:p>
            <a:pPr algn="just"/>
            <a:r>
              <a:rPr lang="en-US" sz="2400" dirty="0" smtClean="0"/>
              <a:t>    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Typeface</a:t>
            </a:r>
            <a:r>
              <a:rPr lang="en-US" sz="2400" dirty="0" smtClean="0">
                <a:solidFill>
                  <a:schemeClr val="tx1"/>
                </a:solidFill>
              </a:rPr>
              <a:t>: Time Roman       </a:t>
            </a:r>
            <a:r>
              <a:rPr lang="en-US" sz="2400" b="1" dirty="0" smtClean="0">
                <a:solidFill>
                  <a:schemeClr val="tx1"/>
                </a:solidFill>
              </a:rPr>
              <a:t>Font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i="1" dirty="0" smtClean="0">
                <a:solidFill>
                  <a:schemeClr val="tx1"/>
                </a:solidFill>
              </a:rPr>
              <a:t>Times Roman italic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2225"/>
            <a:ext cx="7772400" cy="11652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Designing Documents for readability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7724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315200" cy="54102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Numbering and Bulleting lists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By breaking up complex information into smaller chunks, lists improve readability, understanding, and retention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Look for items that could be converted to lists and follow these techniques to make your lists look professional</a:t>
            </a:r>
            <a:r>
              <a:rPr lang="en-US" sz="2400" dirty="0" smtClean="0"/>
              <a:t>,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(a) </a:t>
            </a:r>
            <a:r>
              <a:rPr lang="en-US" sz="2400" dirty="0" smtClean="0">
                <a:solidFill>
                  <a:schemeClr val="tx2"/>
                </a:solidFill>
              </a:rPr>
              <a:t>Numbered lists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(b)</a:t>
            </a:r>
            <a:r>
              <a:rPr lang="en-US" sz="2400" dirty="0" smtClean="0">
                <a:solidFill>
                  <a:schemeClr val="tx2"/>
                </a:solidFill>
              </a:rPr>
              <a:t> Bulleted lists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(c)</a:t>
            </a:r>
            <a:r>
              <a:rPr lang="en-US" sz="2400" dirty="0" smtClean="0">
                <a:solidFill>
                  <a:schemeClr val="tx2"/>
                </a:solidFill>
              </a:rPr>
              <a:t> Capitalization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(d)</a:t>
            </a:r>
            <a:r>
              <a:rPr lang="en-US" sz="2400" dirty="0" smtClean="0">
                <a:solidFill>
                  <a:schemeClr val="tx2"/>
                </a:solidFill>
              </a:rPr>
              <a:t> Punctuation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(e)</a:t>
            </a:r>
            <a:r>
              <a:rPr lang="en-US" sz="2400" dirty="0" smtClean="0">
                <a:solidFill>
                  <a:schemeClr val="tx2"/>
                </a:solidFill>
              </a:rPr>
              <a:t> Parallelism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2225"/>
            <a:ext cx="7772400" cy="11652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Designing Documents for readability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2672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74676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Adding headings for visual impact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</a:rPr>
              <a:t>For example, </a:t>
            </a:r>
            <a:r>
              <a:rPr lang="en-US" sz="2600" dirty="0" smtClean="0">
                <a:solidFill>
                  <a:schemeClr val="tx1"/>
                </a:solidFill>
              </a:rPr>
              <a:t>bulleted information summarize categories: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 Category </a:t>
            </a:r>
            <a:r>
              <a:rPr lang="en-US" sz="2600" b="1" dirty="0" smtClean="0">
                <a:solidFill>
                  <a:schemeClr val="tx1"/>
                </a:solidFill>
              </a:rPr>
              <a:t>Headings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</a:rPr>
              <a:t>Our company focuses on the following areas in the employment process: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Attracting applicants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Interviewing applicants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Checking references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2225"/>
            <a:ext cx="7772400" cy="11652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Designing Documents for readability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2895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7772400" cy="993775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2"/>
                </a:solidFill>
              </a:rPr>
              <a:t>Example: Document Design to Improve Readability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228600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Document Design to Improve Readability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Understanding the process of proofreading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7467600" cy="472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Once message is finalized, set aside time to </a:t>
            </a:r>
            <a:r>
              <a:rPr lang="en-US" sz="2400" dirty="0" smtClean="0">
                <a:solidFill>
                  <a:schemeClr val="tx2"/>
                </a:solidFill>
              </a:rPr>
              <a:t>proofread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What to Watch for in proofreading 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 Spelling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 Grammar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 Punctuation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 Names and numbers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 Format</a:t>
            </a:r>
          </a:p>
          <a:p>
            <a:pPr algn="just">
              <a:buClr>
                <a:schemeClr val="tx2"/>
              </a:buClr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Note 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Double-check your use of semicolons and colons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7467600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2"/>
                </a:solidFill>
              </a:rPr>
              <a:t>Revising Business Messages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153400" cy="51054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Objectives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Understand </a:t>
            </a:r>
            <a:r>
              <a:rPr lang="en-US" sz="2400" dirty="0">
                <a:solidFill>
                  <a:schemeClr val="tx1"/>
                </a:solidFill>
              </a:rPr>
              <a:t>the revision phase of the writing process and employ </a:t>
            </a:r>
            <a:r>
              <a:rPr lang="en-US" sz="2400" dirty="0" smtClean="0">
                <a:solidFill>
                  <a:schemeClr val="tx1"/>
                </a:solidFill>
              </a:rPr>
              <a:t>techniques that </a:t>
            </a:r>
            <a:r>
              <a:rPr lang="en-US" sz="2400" dirty="0">
                <a:solidFill>
                  <a:schemeClr val="tx1"/>
                </a:solidFill>
              </a:rPr>
              <a:t>enhance message </a:t>
            </a:r>
            <a:r>
              <a:rPr lang="en-US" sz="2400" dirty="0" smtClean="0">
                <a:solidFill>
                  <a:schemeClr val="tx1"/>
                </a:solidFill>
              </a:rPr>
              <a:t>conciseness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Revise </a:t>
            </a:r>
            <a:r>
              <a:rPr lang="en-US" sz="2400" dirty="0">
                <a:solidFill>
                  <a:schemeClr val="tx1"/>
                </a:solidFill>
              </a:rPr>
              <a:t>messages to </a:t>
            </a:r>
            <a:r>
              <a:rPr lang="en-US" sz="2400" dirty="0" smtClean="0">
                <a:solidFill>
                  <a:schemeClr val="tx1"/>
                </a:solidFill>
              </a:rPr>
              <a:t>improve clarity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Revise </a:t>
            </a:r>
            <a:r>
              <a:rPr lang="en-US" sz="2400" dirty="0">
                <a:solidFill>
                  <a:schemeClr val="tx1"/>
                </a:solidFill>
              </a:rPr>
              <a:t>messages to improve vigor and </a:t>
            </a:r>
            <a:r>
              <a:rPr lang="en-US" sz="2400" dirty="0" smtClean="0">
                <a:solidFill>
                  <a:schemeClr val="tx1"/>
                </a:solidFill>
              </a:rPr>
              <a:t>directness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D</a:t>
            </a:r>
            <a:r>
              <a:rPr lang="en-US" sz="2400" dirty="0" smtClean="0">
                <a:solidFill>
                  <a:schemeClr val="tx1"/>
                </a:solidFill>
              </a:rPr>
              <a:t>ocument design should have white </a:t>
            </a:r>
            <a:r>
              <a:rPr lang="en-US" sz="2400" dirty="0">
                <a:solidFill>
                  <a:schemeClr val="tx1"/>
                </a:solidFill>
              </a:rPr>
              <a:t>space, </a:t>
            </a:r>
            <a:r>
              <a:rPr lang="en-US" sz="2400" dirty="0" smtClean="0">
                <a:solidFill>
                  <a:schemeClr val="tx1"/>
                </a:solidFill>
              </a:rPr>
              <a:t>margins , bulleted </a:t>
            </a:r>
            <a:r>
              <a:rPr lang="en-US" sz="2400" dirty="0">
                <a:solidFill>
                  <a:schemeClr val="tx1"/>
                </a:solidFill>
              </a:rPr>
              <a:t>lists, and headings to improve </a:t>
            </a:r>
            <a:r>
              <a:rPr lang="en-US" sz="2400" dirty="0" smtClean="0">
                <a:solidFill>
                  <a:schemeClr val="tx1"/>
                </a:solidFill>
              </a:rPr>
              <a:t>readability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Apply </a:t>
            </a:r>
            <a:r>
              <a:rPr lang="en-US" sz="2400" dirty="0">
                <a:solidFill>
                  <a:schemeClr val="tx1"/>
                </a:solidFill>
              </a:rPr>
              <a:t>effective techniques for proofreading routine and complex documents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239000" cy="5029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How to proofread routine Documents 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Most routine messages, including e-mails, require a light proofreading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Read carefully for faults such as omitted or doubled words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 safer proofreading method is reading from a printed hard copy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Take a close look at bad line endings, strange page breaks, and weird spacing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Understanding the process of proofreading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73914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How to proofread complex Documents 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pPr algn="just"/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Long, complex, or important documents demand more careful proofreading using the following techniques,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Print a copy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Allow adequate time to proofread carefully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Be prepared to find errors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Read the message at least twice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Reduce your reading speed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Read the message aloud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Use standard proofreading marks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Use computer word program to check readability level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Understanding the process of proofreading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6400800" cy="533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Example : Proofreading Marks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Understanding the process of proofreading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19250"/>
            <a:ext cx="5715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28343"/>
            <a:ext cx="7315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Your Task</a:t>
            </a:r>
          </a:p>
          <a:p>
            <a:pPr algn="ctr"/>
            <a:endParaRPr lang="en-US" sz="2800" b="1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/>
              <a:t>Divide into two-person teams. Each partner edits the Grammar/Mechanics Challenge letter. Edit the letter, making all necessary corrections. Save the letter with a file name such as </a:t>
            </a:r>
            <a:r>
              <a:rPr lang="en-US" sz="2400" i="1" dirty="0" smtClean="0"/>
              <a:t>YourName-2k10. Send an e-mail message to your partner with the </a:t>
            </a:r>
            <a:r>
              <a:rPr lang="en-US" sz="2400" dirty="0" smtClean="0"/>
              <a:t>attached file and ask your partner to make any further edits. the receiving partner uses font color, strikethrough, and the </a:t>
            </a:r>
            <a:r>
              <a:rPr lang="en-US" sz="2400" b="1" dirty="0" smtClean="0"/>
              <a:t>Comment feature </a:t>
            </a:r>
            <a:r>
              <a:rPr lang="en-US" sz="2400" dirty="0" smtClean="0"/>
              <a:t>to edit the partner’s message</a:t>
            </a:r>
            <a:r>
              <a:rPr lang="en-US" sz="2400" b="1" dirty="0" smtClean="0"/>
              <a:t>. Print a copy </a:t>
            </a:r>
            <a:r>
              <a:rPr lang="en-US" sz="2400" dirty="0" smtClean="0"/>
              <a:t>of your partner’s edited letter before you edit it. Submit that copy along with a copy of your partner’s letter with your edits. Be sure to label each carefully.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Deadline : 28-May-2013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6781800" cy="1295400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>
                <a:solidFill>
                  <a:schemeClr val="tx2"/>
                </a:solidFill>
              </a:rPr>
              <a:t>T</a:t>
            </a:r>
            <a:r>
              <a:rPr lang="en-US" sz="4000" b="1" dirty="0" smtClean="0">
                <a:solidFill>
                  <a:schemeClr val="tx2"/>
                </a:solidFill>
              </a:rPr>
              <a:t>he </a:t>
            </a:r>
            <a:r>
              <a:rPr lang="en-US" sz="4000" b="1" dirty="0">
                <a:solidFill>
                  <a:schemeClr val="tx2"/>
                </a:solidFill>
              </a:rPr>
              <a:t>process of revision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010400" cy="28956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“Revising” </a:t>
            </a:r>
            <a:r>
              <a:rPr lang="en-US" sz="2800" dirty="0" smtClean="0">
                <a:solidFill>
                  <a:schemeClr val="tx1"/>
                </a:solidFill>
              </a:rPr>
              <a:t>means </a:t>
            </a:r>
            <a:r>
              <a:rPr lang="en-US" sz="2800" dirty="0">
                <a:solidFill>
                  <a:schemeClr val="tx1"/>
                </a:solidFill>
              </a:rPr>
              <a:t>improving the content and sentence structure of your </a:t>
            </a:r>
            <a:r>
              <a:rPr lang="en-US" sz="2800" dirty="0" smtClean="0">
                <a:solidFill>
                  <a:schemeClr val="tx1"/>
                </a:solidFill>
              </a:rPr>
              <a:t>message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“Proofreading” </a:t>
            </a:r>
            <a:r>
              <a:rPr lang="en-US" sz="2800" dirty="0">
                <a:solidFill>
                  <a:schemeClr val="tx1"/>
                </a:solidFill>
              </a:rPr>
              <a:t>involves improving the grammar, spelling, punctuation, and </a:t>
            </a:r>
            <a:r>
              <a:rPr lang="en-US" sz="2800" dirty="0" smtClean="0">
                <a:solidFill>
                  <a:schemeClr val="tx1"/>
                </a:solidFill>
              </a:rPr>
              <a:t>mechanics of </a:t>
            </a:r>
            <a:r>
              <a:rPr lang="en-US" sz="2800" dirty="0">
                <a:solidFill>
                  <a:schemeClr val="tx1"/>
                </a:solidFill>
              </a:rPr>
              <a:t>your </a:t>
            </a:r>
            <a:r>
              <a:rPr lang="en-US" sz="2800" dirty="0" smtClean="0">
                <a:solidFill>
                  <a:schemeClr val="tx1"/>
                </a:solidFill>
              </a:rPr>
              <a:t>messages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5791200" cy="1146175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2"/>
                </a:solidFill>
              </a:rPr>
              <a:t>Revising </a:t>
            </a:r>
            <a:r>
              <a:rPr lang="en-US" sz="4000" b="1" dirty="0">
                <a:solidFill>
                  <a:schemeClr val="tx2"/>
                </a:solidFill>
              </a:rPr>
              <a:t>for conciseness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6096000" cy="495300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Eliminating </a:t>
            </a:r>
            <a:r>
              <a:rPr lang="en-US" dirty="0">
                <a:solidFill>
                  <a:schemeClr val="tx1"/>
                </a:solidFill>
              </a:rPr>
              <a:t>Flabby </a:t>
            </a:r>
            <a:r>
              <a:rPr lang="en-US" dirty="0" smtClean="0">
                <a:solidFill>
                  <a:schemeClr val="tx1"/>
                </a:solidFill>
              </a:rPr>
              <a:t>expressions</a:t>
            </a:r>
          </a:p>
          <a:p>
            <a:pPr algn="just">
              <a:buClr>
                <a:schemeClr val="tx2"/>
              </a:buClr>
            </a:pP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sz="2800" dirty="0" smtClean="0">
                <a:solidFill>
                  <a:schemeClr val="tx2"/>
                </a:solidFill>
              </a:rPr>
              <a:t>“</a:t>
            </a:r>
            <a:r>
              <a:rPr lang="en-US" sz="2800" i="1" dirty="0" smtClean="0">
                <a:solidFill>
                  <a:schemeClr val="tx2"/>
                </a:solidFill>
              </a:rPr>
              <a:t>Due </a:t>
            </a:r>
            <a:r>
              <a:rPr lang="en-US" sz="2800" i="1" dirty="0">
                <a:solidFill>
                  <a:schemeClr val="tx2"/>
                </a:solidFill>
              </a:rPr>
              <a:t>to the fact that sales are booming, profits are </a:t>
            </a:r>
            <a:r>
              <a:rPr lang="en-US" sz="2800" i="1" dirty="0" smtClean="0">
                <a:solidFill>
                  <a:schemeClr val="tx2"/>
                </a:solidFill>
              </a:rPr>
              <a:t>good”</a:t>
            </a:r>
          </a:p>
          <a:p>
            <a:pPr algn="just">
              <a:buClr>
                <a:schemeClr val="tx2"/>
              </a:buClr>
            </a:pPr>
            <a:r>
              <a:rPr lang="en-US" sz="2800" i="1" dirty="0" smtClean="0">
                <a:solidFill>
                  <a:schemeClr val="tx2"/>
                </a:solidFill>
              </a:rPr>
              <a:t>“Because </a:t>
            </a:r>
            <a:r>
              <a:rPr lang="en-US" sz="2800" i="1" dirty="0">
                <a:solidFill>
                  <a:schemeClr val="tx2"/>
                </a:solidFill>
              </a:rPr>
              <a:t>sales are booming, profits are </a:t>
            </a:r>
            <a:r>
              <a:rPr lang="en-US" sz="2800" i="1" dirty="0" smtClean="0">
                <a:solidFill>
                  <a:schemeClr val="tx2"/>
                </a:solidFill>
              </a:rPr>
              <a:t>good”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limiting long </a:t>
            </a:r>
            <a:r>
              <a:rPr lang="en-US" dirty="0" smtClean="0">
                <a:solidFill>
                  <a:schemeClr val="tx1"/>
                </a:solidFill>
              </a:rPr>
              <a:t>lead-ins</a:t>
            </a:r>
          </a:p>
          <a:p>
            <a:pPr algn="just">
              <a:buClr>
                <a:schemeClr val="tx2"/>
              </a:buClr>
            </a:pP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e.g.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“</a:t>
            </a:r>
            <a:r>
              <a:rPr lang="en-US" sz="2800" i="1" dirty="0" smtClean="0">
                <a:solidFill>
                  <a:schemeClr val="tx2"/>
                </a:solidFill>
              </a:rPr>
              <a:t>I </a:t>
            </a:r>
            <a:r>
              <a:rPr lang="en-US" sz="2800" i="1" dirty="0">
                <a:solidFill>
                  <a:schemeClr val="tx2"/>
                </a:solidFill>
              </a:rPr>
              <a:t>am sending you this e-mail to announce that a </a:t>
            </a:r>
            <a:r>
              <a:rPr lang="en-US" sz="2800" i="1" dirty="0" smtClean="0">
                <a:solidFill>
                  <a:schemeClr val="tx2"/>
                </a:solidFill>
              </a:rPr>
              <a:t>new </a:t>
            </a:r>
            <a:r>
              <a:rPr lang="en-US" sz="2800" i="1" dirty="0">
                <a:solidFill>
                  <a:schemeClr val="tx2"/>
                </a:solidFill>
              </a:rPr>
              <a:t>manager has been </a:t>
            </a:r>
            <a:r>
              <a:rPr lang="en-US" sz="2800" i="1" dirty="0" smtClean="0">
                <a:solidFill>
                  <a:schemeClr val="tx2"/>
                </a:solidFill>
              </a:rPr>
              <a:t>hired”</a:t>
            </a:r>
          </a:p>
          <a:p>
            <a:pPr algn="just">
              <a:buClr>
                <a:schemeClr val="tx2"/>
              </a:buClr>
            </a:pPr>
            <a:r>
              <a:rPr lang="en-US" sz="2800" i="1" dirty="0" smtClean="0">
                <a:solidFill>
                  <a:schemeClr val="tx2"/>
                </a:solidFill>
              </a:rPr>
              <a:t>“A </a:t>
            </a:r>
            <a:r>
              <a:rPr lang="en-US" sz="2800" i="1" dirty="0">
                <a:solidFill>
                  <a:schemeClr val="tx2"/>
                </a:solidFill>
              </a:rPr>
              <a:t>new manager has been </a:t>
            </a:r>
            <a:r>
              <a:rPr lang="en-US" sz="2800" i="1" dirty="0" smtClean="0">
                <a:solidFill>
                  <a:schemeClr val="tx2"/>
                </a:solidFill>
              </a:rPr>
              <a:t>hired”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886075"/>
            <a:ext cx="2476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7391400" cy="52578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b="1" dirty="0">
                <a:solidFill>
                  <a:schemeClr val="tx1"/>
                </a:solidFill>
              </a:rPr>
              <a:t>Dropping unnecessary There is/are and It is/was </a:t>
            </a:r>
            <a:r>
              <a:rPr lang="en-US" sz="2400" b="1" dirty="0" smtClean="0">
                <a:solidFill>
                  <a:schemeClr val="tx1"/>
                </a:solidFill>
              </a:rPr>
              <a:t>Fillers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e.g. </a:t>
            </a:r>
            <a:r>
              <a:rPr lang="en-US" sz="2400" b="1" dirty="0" smtClean="0">
                <a:solidFill>
                  <a:schemeClr val="tx2"/>
                </a:solidFill>
              </a:rPr>
              <a:t>“</a:t>
            </a:r>
            <a:r>
              <a:rPr lang="en-US" sz="2400" i="1" dirty="0" smtClean="0">
                <a:solidFill>
                  <a:schemeClr val="tx2"/>
                </a:solidFill>
              </a:rPr>
              <a:t>There </a:t>
            </a:r>
            <a:r>
              <a:rPr lang="en-US" sz="2400" i="1" dirty="0">
                <a:solidFill>
                  <a:schemeClr val="tx2"/>
                </a:solidFill>
              </a:rPr>
              <a:t>is only one candidate </a:t>
            </a:r>
            <a:r>
              <a:rPr lang="en-US" sz="2400" i="1" dirty="0" smtClean="0">
                <a:solidFill>
                  <a:schemeClr val="tx2"/>
                </a:solidFill>
              </a:rPr>
              <a:t>who </a:t>
            </a:r>
            <a:r>
              <a:rPr lang="en-US" sz="2400" dirty="0" smtClean="0">
                <a:solidFill>
                  <a:schemeClr val="tx2"/>
                </a:solidFill>
              </a:rPr>
              <a:t>passed </a:t>
            </a:r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test”</a:t>
            </a:r>
          </a:p>
          <a:p>
            <a:pPr algn="just"/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     “</a:t>
            </a:r>
            <a:r>
              <a:rPr lang="en-US" sz="2400" dirty="0">
                <a:solidFill>
                  <a:schemeClr val="tx2"/>
                </a:solidFill>
              </a:rPr>
              <a:t>Only one candidate passed the </a:t>
            </a:r>
            <a:r>
              <a:rPr lang="en-US" sz="2400" dirty="0" smtClean="0">
                <a:solidFill>
                  <a:schemeClr val="tx2"/>
                </a:solidFill>
              </a:rPr>
              <a:t>test”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Getting </a:t>
            </a:r>
            <a:r>
              <a:rPr lang="en-US" sz="2400" b="1" dirty="0">
                <a:solidFill>
                  <a:schemeClr val="tx1"/>
                </a:solidFill>
              </a:rPr>
              <a:t>rid of </a:t>
            </a:r>
            <a:r>
              <a:rPr lang="en-US" sz="2400" b="1" dirty="0" smtClean="0">
                <a:solidFill>
                  <a:schemeClr val="tx1"/>
                </a:solidFill>
              </a:rPr>
              <a:t>redundancies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“</a:t>
            </a:r>
            <a:r>
              <a:rPr lang="en-US" sz="2400" dirty="0">
                <a:solidFill>
                  <a:schemeClr val="tx2"/>
                </a:solidFill>
              </a:rPr>
              <a:t>The use of words whose meanings are clearly implied by other words is a </a:t>
            </a:r>
            <a:r>
              <a:rPr lang="en-US" sz="2400" dirty="0" smtClean="0">
                <a:solidFill>
                  <a:schemeClr val="tx2"/>
                </a:solidFill>
              </a:rPr>
              <a:t>writing fault </a:t>
            </a:r>
            <a:r>
              <a:rPr lang="en-US" sz="2400" dirty="0">
                <a:solidFill>
                  <a:schemeClr val="tx2"/>
                </a:solidFill>
              </a:rPr>
              <a:t>called </a:t>
            </a:r>
            <a:r>
              <a:rPr lang="en-US" sz="2400" i="1" dirty="0">
                <a:solidFill>
                  <a:schemeClr val="tx2"/>
                </a:solidFill>
              </a:rPr>
              <a:t>redundancy</a:t>
            </a:r>
            <a:r>
              <a:rPr lang="en-US" sz="2400" b="1" dirty="0" smtClean="0">
                <a:solidFill>
                  <a:schemeClr val="tx1"/>
                </a:solidFill>
              </a:rPr>
              <a:t>”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e.g.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5791200" cy="1146175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2"/>
                </a:solidFill>
              </a:rPr>
              <a:t>Revising </a:t>
            </a:r>
            <a:r>
              <a:rPr lang="en-US" sz="4000" b="1" dirty="0">
                <a:solidFill>
                  <a:schemeClr val="tx2"/>
                </a:solidFill>
              </a:rPr>
              <a:t>for conciseness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962400"/>
            <a:ext cx="6438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4572000" cy="1298575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2"/>
                </a:solidFill>
              </a:rPr>
              <a:t>Revising </a:t>
            </a:r>
            <a:r>
              <a:rPr lang="en-US" sz="4000" b="1" dirty="0">
                <a:solidFill>
                  <a:schemeClr val="tx2"/>
                </a:solidFill>
              </a:rPr>
              <a:t>for clarity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73914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Techniques that improve clarity </a:t>
            </a:r>
            <a:r>
              <a:rPr lang="en-US" sz="2400" dirty="0" smtClean="0">
                <a:solidFill>
                  <a:schemeClr val="tx1"/>
                </a:solidFill>
              </a:rPr>
              <a:t>include,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Dumping Trite Business </a:t>
            </a:r>
            <a:r>
              <a:rPr lang="en-US" sz="2400" b="1" dirty="0" smtClean="0">
                <a:solidFill>
                  <a:schemeClr val="tx1"/>
                </a:solidFill>
              </a:rPr>
              <a:t>phrases</a:t>
            </a:r>
          </a:p>
          <a:p>
            <a:pPr algn="just"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e.g.  </a:t>
            </a:r>
          </a:p>
          <a:p>
            <a:pPr algn="just">
              <a:buClr>
                <a:schemeClr val="tx2"/>
              </a:buClr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Avoiding </a:t>
            </a:r>
            <a:r>
              <a:rPr lang="en-US" sz="2400" b="1" dirty="0">
                <a:solidFill>
                  <a:schemeClr val="tx1"/>
                </a:solidFill>
              </a:rPr>
              <a:t>Jargon and </a:t>
            </a:r>
            <a:r>
              <a:rPr lang="en-US" sz="2400" b="1" dirty="0" smtClean="0">
                <a:solidFill>
                  <a:schemeClr val="tx1"/>
                </a:solidFill>
              </a:rPr>
              <a:t>slang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e.g. </a:t>
            </a:r>
            <a:r>
              <a:rPr lang="en-US" sz="2400" dirty="0">
                <a:solidFill>
                  <a:schemeClr val="tx2"/>
                </a:solidFill>
              </a:rPr>
              <a:t>Engineers are familiar with phrases such as </a:t>
            </a:r>
            <a:r>
              <a:rPr lang="en-US" sz="2400" i="1" dirty="0">
                <a:solidFill>
                  <a:schemeClr val="tx2"/>
                </a:solidFill>
              </a:rPr>
              <a:t>infrared </a:t>
            </a:r>
            <a:r>
              <a:rPr lang="en-US" sz="2400" i="1" dirty="0" smtClean="0">
                <a:solidFill>
                  <a:schemeClr val="tx2"/>
                </a:solidFill>
              </a:rPr>
              <a:t>processing flags</a:t>
            </a:r>
            <a:r>
              <a:rPr lang="en-US" sz="2400" i="1" dirty="0">
                <a:solidFill>
                  <a:schemeClr val="tx2"/>
                </a:solidFill>
              </a:rPr>
              <a:t>, output latches, and movable </a:t>
            </a:r>
            <a:r>
              <a:rPr lang="en-US" sz="2400" i="1" dirty="0" smtClean="0">
                <a:solidFill>
                  <a:schemeClr val="tx2"/>
                </a:solidFill>
              </a:rPr>
              <a:t>symbology </a:t>
            </a:r>
            <a:r>
              <a:rPr lang="en-US" sz="2400" i="1" dirty="0" smtClean="0">
                <a:solidFill>
                  <a:schemeClr val="tx1"/>
                </a:solidFill>
              </a:rPr>
              <a:t>(Jargon) </a:t>
            </a:r>
            <a:r>
              <a:rPr lang="en-US" sz="2400" i="1" dirty="0" smtClean="0">
                <a:solidFill>
                  <a:schemeClr val="tx2"/>
                </a:solidFill>
              </a:rPr>
              <a:t>and </a:t>
            </a:r>
            <a:r>
              <a:rPr lang="en-US" sz="2400" dirty="0">
                <a:solidFill>
                  <a:schemeClr val="tx2"/>
                </a:solidFill>
              </a:rPr>
              <a:t>avoid expressions </a:t>
            </a:r>
            <a:r>
              <a:rPr lang="en-US" sz="2400" dirty="0" smtClean="0">
                <a:solidFill>
                  <a:schemeClr val="tx2"/>
                </a:solidFill>
              </a:rPr>
              <a:t>such as </a:t>
            </a:r>
            <a:r>
              <a:rPr lang="en-US" sz="2400" i="1" dirty="0">
                <a:solidFill>
                  <a:schemeClr val="tx2"/>
                </a:solidFill>
              </a:rPr>
              <a:t>snarky, lousy, blowing the budget, bombed, and getting </a:t>
            </a:r>
            <a:r>
              <a:rPr lang="en-US" sz="2400" i="1" dirty="0" smtClean="0">
                <a:solidFill>
                  <a:schemeClr val="tx2"/>
                </a:solidFill>
              </a:rPr>
              <a:t>burned </a:t>
            </a:r>
            <a:r>
              <a:rPr lang="en-US" sz="2400" i="1" dirty="0" smtClean="0">
                <a:solidFill>
                  <a:schemeClr val="tx1"/>
                </a:solidFill>
              </a:rPr>
              <a:t>(slang).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5886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086600" cy="4495800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Dropping </a:t>
            </a:r>
            <a:r>
              <a:rPr lang="en-US" b="1" dirty="0" smtClean="0">
                <a:solidFill>
                  <a:schemeClr val="tx1"/>
                </a:solidFill>
              </a:rPr>
              <a:t>clichés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Clichés </a:t>
            </a:r>
            <a:r>
              <a:rPr lang="en-US" sz="2400" dirty="0">
                <a:solidFill>
                  <a:schemeClr val="tx1"/>
                </a:solidFill>
              </a:rPr>
              <a:t>are expressions that have become exhausted by </a:t>
            </a:r>
            <a:r>
              <a:rPr lang="en-US" sz="2400" dirty="0" smtClean="0">
                <a:solidFill>
                  <a:schemeClr val="tx1"/>
                </a:solidFill>
              </a:rPr>
              <a:t>overuse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Clichés lack not only </a:t>
            </a:r>
            <a:r>
              <a:rPr lang="en-US" sz="2400" dirty="0" smtClean="0">
                <a:solidFill>
                  <a:schemeClr val="tx1"/>
                </a:solidFill>
              </a:rPr>
              <a:t>freshness but </a:t>
            </a:r>
            <a:r>
              <a:rPr lang="en-US" sz="2400" dirty="0">
                <a:solidFill>
                  <a:schemeClr val="tx1"/>
                </a:solidFill>
              </a:rPr>
              <a:t>also clarity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e.g.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4572000" cy="1298575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2"/>
                </a:solidFill>
              </a:rPr>
              <a:t>Revising </a:t>
            </a:r>
            <a:r>
              <a:rPr lang="en-US" sz="4000" b="1" dirty="0">
                <a:solidFill>
                  <a:schemeClr val="tx2"/>
                </a:solidFill>
              </a:rPr>
              <a:t>for clarity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429000"/>
            <a:ext cx="6200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5425"/>
            <a:ext cx="7772400" cy="10699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Revising for Vigor and Directness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162800" cy="4953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You can also strengthen the vigor and directness of your writing by,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Unburying Verbs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Buried verbs are those that are needlessly converted to wordy noun expressions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When verbs such as </a:t>
            </a:r>
            <a:r>
              <a:rPr lang="en-US" sz="2400" i="1" dirty="0" smtClean="0">
                <a:solidFill>
                  <a:schemeClr val="tx2"/>
                </a:solidFill>
              </a:rPr>
              <a:t>acquire, establish, and develop </a:t>
            </a:r>
            <a:r>
              <a:rPr lang="en-US" sz="2400" i="1" dirty="0" smtClean="0">
                <a:solidFill>
                  <a:schemeClr val="tx1"/>
                </a:solidFill>
              </a:rPr>
              <a:t>are made into </a:t>
            </a:r>
            <a:r>
              <a:rPr lang="en-US" sz="2400" dirty="0" smtClean="0">
                <a:solidFill>
                  <a:schemeClr val="tx1"/>
                </a:solidFill>
              </a:rPr>
              <a:t>nouns such as </a:t>
            </a:r>
            <a:r>
              <a:rPr lang="en-US" sz="2400" i="1" dirty="0" smtClean="0">
                <a:solidFill>
                  <a:schemeClr val="tx2"/>
                </a:solidFill>
              </a:rPr>
              <a:t>acquisition, establishment, and development</a:t>
            </a:r>
          </a:p>
          <a:p>
            <a:pPr algn="just">
              <a:buClr>
                <a:schemeClr val="tx2"/>
              </a:buClr>
            </a:pP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e.g.</a:t>
            </a:r>
          </a:p>
          <a:p>
            <a:pPr algn="just">
              <a:buClr>
                <a:schemeClr val="tx2"/>
              </a:buClr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676775"/>
            <a:ext cx="4733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6553200" cy="12192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Controlling exuberance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315200" cy="50292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Occasionally we show our exuberance with words such as </a:t>
            </a:r>
            <a:r>
              <a:rPr lang="en-US" sz="2800" i="1" dirty="0" smtClean="0">
                <a:solidFill>
                  <a:schemeClr val="tx2"/>
                </a:solidFill>
              </a:rPr>
              <a:t>very, definitely, quite, completely, extremely, really, actually, and totally</a:t>
            </a:r>
          </a:p>
          <a:p>
            <a:pPr algn="just">
              <a:buClr>
                <a:schemeClr val="tx2"/>
              </a:buClr>
            </a:pP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e.g.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05200"/>
            <a:ext cx="662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1007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Writing Process In Business Communication</vt:lpstr>
      <vt:lpstr>Revising Business Messages</vt:lpstr>
      <vt:lpstr>The process of revision</vt:lpstr>
      <vt:lpstr>Revising for conciseness</vt:lpstr>
      <vt:lpstr>Revising for conciseness</vt:lpstr>
      <vt:lpstr>Revising for clarity</vt:lpstr>
      <vt:lpstr>Revising for clarity</vt:lpstr>
      <vt:lpstr>Revising for Vigor and Directness</vt:lpstr>
      <vt:lpstr>Controlling exuberance</vt:lpstr>
      <vt:lpstr>Choosing clear, precise words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Example: Document Design to Improve Readability</vt:lpstr>
      <vt:lpstr>Slide 18</vt:lpstr>
      <vt:lpstr>Understanding the process of proofreading</vt:lpstr>
      <vt:lpstr>Understanding the process of proofreading</vt:lpstr>
      <vt:lpstr>Understanding the process of proofreading</vt:lpstr>
      <vt:lpstr>Understanding the process of proofreading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Process In Business Communication</dc:title>
  <dc:creator>hasi</dc:creator>
  <cp:lastModifiedBy>hasi</cp:lastModifiedBy>
  <cp:revision>130</cp:revision>
  <dcterms:created xsi:type="dcterms:W3CDTF">2013-05-12T16:04:12Z</dcterms:created>
  <dcterms:modified xsi:type="dcterms:W3CDTF">2013-05-13T10:35:54Z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